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handoutMasterIdLst>
    <p:handoutMasterId r:id="rId9"/>
  </p:handoutMasterIdLst>
  <p:sldIdLst>
    <p:sldId id="299" r:id="rId2"/>
    <p:sldId id="319" r:id="rId3"/>
    <p:sldId id="320" r:id="rId4"/>
    <p:sldId id="321" r:id="rId5"/>
    <p:sldId id="325" r:id="rId6"/>
    <p:sldId id="327" r:id="rId7"/>
  </p:sldIdLst>
  <p:sldSz cx="9144000" cy="5143500" type="screen16x9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orient="horz" pos="694">
          <p15:clr>
            <a:srgbClr val="A4A3A4"/>
          </p15:clr>
        </p15:guide>
        <p15:guide id="3" orient="horz" pos="805">
          <p15:clr>
            <a:srgbClr val="A4A3A4"/>
          </p15:clr>
        </p15:guide>
        <p15:guide id="4" orient="horz" pos="2839">
          <p15:clr>
            <a:srgbClr val="A4A3A4"/>
          </p15:clr>
        </p15:guide>
        <p15:guide id="5" orient="horz" pos="2713">
          <p15:clr>
            <a:srgbClr val="A4A3A4"/>
          </p15:clr>
        </p15:guide>
        <p15:guide id="6" pos="378">
          <p15:clr>
            <a:srgbClr val="A4A3A4"/>
          </p15:clr>
        </p15:guide>
        <p15:guide id="7" pos="5426">
          <p15:clr>
            <a:srgbClr val="A4A3A4"/>
          </p15:clr>
        </p15:guide>
        <p15:guide id="8" pos="3824">
          <p15:clr>
            <a:srgbClr val="A4A3A4"/>
          </p15:clr>
        </p15:guide>
        <p15:guide id="9" pos="3709">
          <p15:clr>
            <a:srgbClr val="A4A3A4"/>
          </p15:clr>
        </p15:guide>
        <p15:guide id="10" pos="2961">
          <p15:clr>
            <a:srgbClr val="A4A3A4"/>
          </p15:clr>
        </p15:guide>
        <p15:guide id="11" pos="2846">
          <p15:clr>
            <a:srgbClr val="A4A3A4"/>
          </p15:clr>
        </p15:guide>
        <p15:guide id="12" pos="2101">
          <p15:clr>
            <a:srgbClr val="A4A3A4"/>
          </p15:clr>
        </p15:guide>
        <p15:guide id="13" pos="1982">
          <p15:clr>
            <a:srgbClr val="A4A3A4"/>
          </p15:clr>
        </p15:guide>
        <p15:guide id="14" orient="horz" pos="29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6EB"/>
    <a:srgbClr val="F0F2F4"/>
    <a:srgbClr val="FFFFFF"/>
    <a:srgbClr val="66CCFF"/>
    <a:srgbClr val="6BAFFF"/>
    <a:srgbClr val="0055BC"/>
    <a:srgbClr val="098AFF"/>
    <a:srgbClr val="4299F8"/>
    <a:srgbClr val="085492"/>
    <a:srgbClr val="009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176" y="960"/>
      </p:cViewPr>
      <p:guideLst>
        <p:guide orient="horz" pos="278"/>
        <p:guide orient="horz" pos="694"/>
        <p:guide orient="horz" pos="805"/>
        <p:guide orient="horz" pos="2839"/>
        <p:guide orient="horz" pos="2713"/>
        <p:guide pos="378"/>
        <p:guide pos="5426"/>
        <p:guide pos="3824"/>
        <p:guide pos="3709"/>
        <p:guide pos="2961"/>
        <p:guide pos="2846"/>
        <p:guide pos="2101"/>
        <p:guide pos="1982"/>
        <p:guide orient="horz" pos="29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70" y="-84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D098-E410-498F-B397-0CA2EB5171D1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58D4-05EE-4666-95BF-AE8191C82F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4F01F693-2808-4691-96CF-53177388F603}" type="datetimeFigureOut">
              <a:rPr lang="de-DE" smtClean="0"/>
              <a:pPr/>
              <a:t>18.07.23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67F75B5-ED83-43C7-A073-ACBE7A98B06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90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" b="909"/>
          <a:stretch>
            <a:fillRect/>
          </a:stretch>
        </p:blipFill>
        <p:spPr>
          <a:xfrm>
            <a:off x="107950" y="105750"/>
            <a:ext cx="8928100" cy="4932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2CD01F-ED7E-4396-B20D-30D224154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2" r="6421" b="37699"/>
          <a:stretch/>
        </p:blipFill>
        <p:spPr>
          <a:xfrm>
            <a:off x="4597400" y="196705"/>
            <a:ext cx="4210077" cy="106169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00588" y="2611844"/>
            <a:ext cx="3913187" cy="1695044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</a:t>
            </a:r>
            <a:br>
              <a:rPr lang="de-DE"/>
            </a:br>
            <a:r>
              <a:rPr lang="de-DE"/>
              <a:t>durch Klicken bearbeiten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4392706" y="1266343"/>
            <a:ext cx="4751294" cy="1151681"/>
          </a:xfrm>
          <a:prstGeom prst="rect">
            <a:avLst/>
          </a:prstGeom>
          <a:gradFill>
            <a:gsLst>
              <a:gs pos="36000">
                <a:schemeClr val="accent4">
                  <a:alpha val="80000"/>
                </a:schemeClr>
              </a:gs>
              <a:gs pos="5000">
                <a:schemeClr val="accent1">
                  <a:tint val="44500"/>
                  <a:satMod val="160000"/>
                  <a:alpha val="0"/>
                </a:schemeClr>
              </a:gs>
              <a:gs pos="81000">
                <a:schemeClr val="tx2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56602" y="1452067"/>
            <a:ext cx="5278437" cy="874059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300"/>
              </a:lnSpc>
              <a:defRPr sz="3300" b="0" spc="80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Präsentationstitel durch 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79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Zeit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8000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2577" y="3160451"/>
            <a:ext cx="1931950" cy="1339818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1569915"/>
            <a:ext cx="2286000" cy="140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br>
              <a:rPr lang="de-DE"/>
            </a:br>
            <a:endParaRPr lang="de-DE"/>
          </a:p>
          <a:p>
            <a:endParaRPr lang="de-DE"/>
          </a:p>
          <a:p>
            <a:br>
              <a:rPr lang="de-DE"/>
            </a:br>
            <a:br>
              <a:rPr lang="de-DE"/>
            </a:br>
            <a:r>
              <a:rPr lang="de-DE"/>
              <a:t>Bitte klicken um </a:t>
            </a:r>
            <a:br>
              <a:rPr lang="de-DE"/>
            </a:br>
            <a:r>
              <a:rPr lang="de-DE"/>
              <a:t>Bildmotiv einzufügen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21"/>
          </p:nvPr>
        </p:nvSpPr>
        <p:spPr>
          <a:xfrm>
            <a:off x="7049557" y="3154395"/>
            <a:ext cx="1931950" cy="1339818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22"/>
          </p:nvPr>
        </p:nvSpPr>
        <p:spPr>
          <a:xfrm>
            <a:off x="2551570" y="3160451"/>
            <a:ext cx="1931950" cy="1339818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23"/>
          </p:nvPr>
        </p:nvSpPr>
        <p:spPr>
          <a:xfrm>
            <a:off x="4800563" y="3160451"/>
            <a:ext cx="1931950" cy="1339818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Bildplatzhalter 4"/>
          <p:cNvSpPr>
            <a:spLocks noGrp="1"/>
          </p:cNvSpPr>
          <p:nvPr>
            <p:ph type="pic" sz="quarter" idx="24"/>
          </p:nvPr>
        </p:nvSpPr>
        <p:spPr>
          <a:xfrm>
            <a:off x="2285549" y="1569915"/>
            <a:ext cx="2286000" cy="140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25" hasCustomPrompt="1"/>
          </p:nvPr>
        </p:nvSpPr>
        <p:spPr>
          <a:xfrm>
            <a:off x="4570647" y="1569915"/>
            <a:ext cx="2286000" cy="140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br>
              <a:rPr lang="de-DE"/>
            </a:br>
            <a:br>
              <a:rPr lang="de-DE"/>
            </a:br>
            <a:endParaRPr lang="de-DE"/>
          </a:p>
          <a:p>
            <a:br>
              <a:rPr lang="de-DE"/>
            </a:br>
            <a:br>
              <a:rPr lang="de-DE"/>
            </a:br>
            <a:r>
              <a:rPr lang="de-DE"/>
              <a:t>Bitte klicken um </a:t>
            </a:r>
            <a:br>
              <a:rPr lang="de-DE"/>
            </a:br>
            <a:r>
              <a:rPr lang="de-DE"/>
              <a:t>Bildmotiv einzufügen</a:t>
            </a:r>
          </a:p>
        </p:txBody>
      </p:sp>
      <p:sp>
        <p:nvSpPr>
          <p:cNvPr id="24" name="Bildplatzhalter 4"/>
          <p:cNvSpPr>
            <a:spLocks noGrp="1"/>
          </p:cNvSpPr>
          <p:nvPr>
            <p:ph type="pic" sz="quarter" idx="26" hasCustomPrompt="1"/>
          </p:nvPr>
        </p:nvSpPr>
        <p:spPr>
          <a:xfrm>
            <a:off x="6856647" y="1569915"/>
            <a:ext cx="2286000" cy="140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br>
              <a:rPr lang="de-DE"/>
            </a:br>
            <a:endParaRPr lang="de-DE"/>
          </a:p>
          <a:p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Bitte klicken um </a:t>
            </a:r>
            <a:br>
              <a:rPr lang="de-DE"/>
            </a:br>
            <a:r>
              <a:rPr lang="de-DE"/>
              <a:t>Bildmotiv einzufügen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1277938"/>
            <a:ext cx="2286000" cy="258703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/>
              <a:t>Text eingeben</a:t>
            </a: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285549" y="1277938"/>
            <a:ext cx="2286000" cy="258703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/>
              <a:t>Text eingeben</a:t>
            </a: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570647" y="1277938"/>
            <a:ext cx="2286000" cy="258703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/>
              <a:t>Text eingeben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856647" y="1277938"/>
            <a:ext cx="2286000" cy="258703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/>
              <a:t>Text eingeben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8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2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Grafik,Tabelle ode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7999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307" y="1277361"/>
            <a:ext cx="8028000" cy="3024000"/>
          </a:xfrm>
        </p:spPr>
        <p:txBody>
          <a:bodyPr anchor="ctr"/>
          <a:lstStyle>
            <a:lvl1pPr marL="0" indent="0" algn="ctr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None/>
              <a:defRPr b="0" baseline="0"/>
            </a:lvl1pPr>
            <a:lvl2pPr>
              <a:lnSpc>
                <a:spcPts val="1500"/>
              </a:lnSpc>
              <a:spcBef>
                <a:spcPts val="0"/>
              </a:spcBef>
              <a:defRPr/>
            </a:lvl2pPr>
            <a:lvl3pPr>
              <a:lnSpc>
                <a:spcPts val="1500"/>
              </a:lnSpc>
              <a:spcBef>
                <a:spcPts val="0"/>
              </a:spcBef>
              <a:defRPr/>
            </a:lvl3pPr>
            <a:lvl4pPr>
              <a:lnSpc>
                <a:spcPts val="1500"/>
              </a:lnSpc>
              <a:spcBef>
                <a:spcPts val="0"/>
              </a:spcBef>
              <a:defRPr/>
            </a:lvl4pPr>
            <a:lvl5pPr>
              <a:lnSpc>
                <a:spcPts val="1500"/>
              </a:lnSpc>
              <a:spcBef>
                <a:spcPts val="0"/>
              </a:spcBef>
              <a:defRPr/>
            </a:lvl5pPr>
          </a:lstStyle>
          <a:p>
            <a:pPr lvl="0"/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Grafik, Tabelle, Diagramm oder Bildmotiv einfügen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Blanko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7999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1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RA_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86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16600" y="105966"/>
            <a:ext cx="4320000" cy="4931569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Bitte klicken um Bildmotiv</a:t>
            </a:r>
            <a:br>
              <a:rPr lang="de-DE"/>
            </a:br>
            <a:r>
              <a:rPr lang="de-DE"/>
              <a:t>des Ansprechpartners bzw. Dozenten </a:t>
            </a:r>
            <a:br>
              <a:rPr lang="de-DE"/>
            </a:br>
            <a:r>
              <a:rPr lang="de-DE"/>
              <a:t>einzufügen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67548" y="2685488"/>
            <a:ext cx="3446227" cy="137455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200"/>
              </a:spcBef>
              <a:buNone/>
              <a:defRPr sz="16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Bitte hier die Kontaktdaten</a:t>
            </a:r>
            <a:br>
              <a:rPr lang="de-DE"/>
            </a:br>
            <a:r>
              <a:rPr lang="de-DE"/>
              <a:t>des Ansprechpartners bzw.</a:t>
            </a:r>
            <a:br>
              <a:rPr lang="de-DE"/>
            </a:br>
            <a:r>
              <a:rPr lang="de-DE"/>
              <a:t>Dozenten eintragen</a:t>
            </a:r>
          </a:p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74021" y="1427519"/>
            <a:ext cx="5239754" cy="874059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300"/>
              </a:lnSpc>
              <a:defRPr sz="3100" b="0" cap="all" spc="80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Verabschiedung</a:t>
            </a:r>
            <a:br>
              <a:rPr lang="de-DE"/>
            </a:br>
            <a:r>
              <a:rPr lang="de-DE"/>
              <a:t>durch klicken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193CD5-AA87-494C-A2C1-05AF585AF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2" r="6421" b="37699"/>
          <a:stretch/>
        </p:blipFill>
        <p:spPr>
          <a:xfrm>
            <a:off x="4597400" y="196705"/>
            <a:ext cx="4210077" cy="10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8000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INHALTSVERZEICHNIS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306" y="1424812"/>
            <a:ext cx="3600000" cy="126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000" cy="185195"/>
          </a:xfrm>
        </p:spPr>
        <p:txBody>
          <a:bodyPr/>
          <a:lstStyle>
            <a:lvl1pPr marL="0" indent="0">
              <a:buNone/>
              <a:tabLst>
                <a:tab pos="717550" algn="l"/>
              </a:tabLst>
              <a:defRPr sz="1150" cap="all" spc="7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Hier steht das thema der präsentation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/>
          </p:nvPr>
        </p:nvSpPr>
        <p:spPr>
          <a:xfrm>
            <a:off x="590306" y="2930029"/>
            <a:ext cx="3600000" cy="126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ts val="15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4700588" y="1424812"/>
            <a:ext cx="3600000" cy="126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4700588" y="2930029"/>
            <a:ext cx="3600000" cy="126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ts val="15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8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1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Rubriken/Zwischen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5966"/>
            <a:ext cx="8928000" cy="4931569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Bitte klicken um Bildmotiv einzufügen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3335338" y="1247044"/>
            <a:ext cx="5278438" cy="393540"/>
          </a:xfrm>
        </p:spPr>
        <p:txBody>
          <a:bodyPr lIns="0" tIns="0" rIns="0" bIns="0">
            <a:noAutofit/>
          </a:bodyPr>
          <a:lstStyle>
            <a:lvl1pPr marL="0" algn="r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lang="de-DE" sz="2650" b="0" kern="1200" spc="80" baseline="0">
                <a:solidFill>
                  <a:schemeClr val="accent6"/>
                </a:solidFill>
                <a:latin typeface="+mj-lt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de-DE"/>
              <a:t>Rubrik durch Klicken bearbeiten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4" hasCustomPrompt="1"/>
          </p:nvPr>
        </p:nvSpPr>
        <p:spPr>
          <a:xfrm>
            <a:off x="4700588" y="1976348"/>
            <a:ext cx="3903412" cy="13745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</a:t>
            </a:r>
            <a:br>
              <a:rPr lang="de-DE"/>
            </a:br>
            <a:r>
              <a:rPr lang="de-DE"/>
              <a:t>durch Klicken bearbeiten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8506654" y="4483256"/>
            <a:ext cx="317500" cy="341313"/>
          </a:xfrm>
          <a:custGeom>
            <a:avLst/>
            <a:gdLst>
              <a:gd name="T0" fmla="*/ 2311 w 2994"/>
              <a:gd name="T1" fmla="*/ 0 h 3219"/>
              <a:gd name="T2" fmla="*/ 2647 w 2994"/>
              <a:gd name="T3" fmla="*/ 335 h 3219"/>
              <a:gd name="T4" fmla="*/ 2994 w 2994"/>
              <a:gd name="T5" fmla="*/ 335 h 3219"/>
              <a:gd name="T6" fmla="*/ 2994 w 2994"/>
              <a:gd name="T7" fmla="*/ 3219 h 3219"/>
              <a:gd name="T8" fmla="*/ 0 w 2994"/>
              <a:gd name="T9" fmla="*/ 3219 h 3219"/>
              <a:gd name="T10" fmla="*/ 0 w 2994"/>
              <a:gd name="T11" fmla="*/ 335 h 3219"/>
              <a:gd name="T12" fmla="*/ 1977 w 2994"/>
              <a:gd name="T13" fmla="*/ 335 h 3219"/>
              <a:gd name="T14" fmla="*/ 2311 w 2994"/>
              <a:gd name="T15" fmla="*/ 0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94" h="3219">
                <a:moveTo>
                  <a:pt x="2311" y="0"/>
                </a:moveTo>
                <a:lnTo>
                  <a:pt x="2647" y="335"/>
                </a:lnTo>
                <a:lnTo>
                  <a:pt x="2994" y="335"/>
                </a:lnTo>
                <a:lnTo>
                  <a:pt x="2994" y="3219"/>
                </a:lnTo>
                <a:lnTo>
                  <a:pt x="0" y="3219"/>
                </a:lnTo>
                <a:lnTo>
                  <a:pt x="0" y="335"/>
                </a:lnTo>
                <a:lnTo>
                  <a:pt x="1977" y="335"/>
                </a:lnTo>
                <a:lnTo>
                  <a:pt x="2311" y="0"/>
                </a:lnTo>
                <a:close/>
              </a:path>
            </a:pathLst>
          </a:custGeom>
          <a:noFill/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2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Trennfolie 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00075" y="2878030"/>
            <a:ext cx="4917720" cy="1405141"/>
          </a:xfrm>
        </p:spPr>
        <p:txBody>
          <a:bodyPr lIns="0" tIns="0" rIns="0" bIns="0" anchor="b">
            <a:noAutofit/>
          </a:bodyPr>
          <a:lstStyle>
            <a:lvl1pPr marL="0"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lang="de-DE" sz="2000" b="0" i="0" kern="1200" cap="all" spc="80" baseline="0">
                <a:solidFill>
                  <a:schemeClr val="bg2"/>
                </a:solidFill>
                <a:latin typeface="+mj-lt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de-DE"/>
              <a:t>„Zwischentitel eingeben“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60626" y="1694674"/>
            <a:ext cx="2907511" cy="3457575"/>
          </a:xfrm>
        </p:spPr>
        <p:txBody>
          <a:bodyPr/>
          <a:lstStyle>
            <a:lvl1pPr marL="0" indent="0" algn="r">
              <a:buNone/>
              <a:defRPr lang="de-DE" sz="24000" b="1" kern="1200" spc="-5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205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00075" y="2878031"/>
            <a:ext cx="4917720" cy="1321830"/>
          </a:xfrm>
        </p:spPr>
        <p:txBody>
          <a:bodyPr lIns="0" tIns="0" rIns="0" bIns="0" anchor="b">
            <a:noAutofit/>
          </a:bodyPr>
          <a:lstStyle>
            <a:lvl1pPr marL="0"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lang="de-DE" sz="2000" b="0" i="0" kern="1200" cap="none" spc="0" baseline="0">
                <a:solidFill>
                  <a:schemeClr val="bg2"/>
                </a:solidFill>
                <a:latin typeface="+mj-lt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de-DE"/>
              <a:t>„Zitat durch Klicken bearbeiten“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4" hasCustomPrompt="1"/>
          </p:nvPr>
        </p:nvSpPr>
        <p:spPr>
          <a:xfrm>
            <a:off x="600074" y="4306888"/>
            <a:ext cx="4917719" cy="2000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1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Urheber des Zitats bearbeiten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5152571" y="106181"/>
            <a:ext cx="3883429" cy="4931569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Bitte klicken um Bildmotiv</a:t>
            </a:r>
            <a:br>
              <a:rPr lang="de-DE"/>
            </a:br>
            <a:r>
              <a:rPr lang="de-DE"/>
              <a:t>einzufügen</a:t>
            </a:r>
          </a:p>
        </p:txBody>
      </p:sp>
    </p:spTree>
    <p:extLst>
      <p:ext uri="{BB962C8B-B14F-4D97-AF65-F5344CB8AC3E}">
        <p14:creationId xmlns:p14="http://schemas.microsoft.com/office/powerpoint/2010/main" val="16187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Text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8705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308" y="1277361"/>
            <a:ext cx="4464000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5307013" y="1277938"/>
            <a:ext cx="3312000" cy="30241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Bitte klicken um </a:t>
            </a:r>
            <a:br>
              <a:rPr lang="de-DE"/>
            </a:br>
            <a:r>
              <a:rPr lang="de-DE"/>
              <a:t>Bildmotiv einzufügen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5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Text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9" y="677116"/>
            <a:ext cx="8028704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307" y="1277361"/>
            <a:ext cx="8028705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Text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8705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308" y="1277361"/>
            <a:ext cx="3924000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1"/>
          </p:nvPr>
        </p:nvSpPr>
        <p:spPr>
          <a:xfrm>
            <a:off x="4695013" y="1277361"/>
            <a:ext cx="3924000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0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_Text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308" y="677116"/>
            <a:ext cx="8028705" cy="415047"/>
          </a:xfrm>
        </p:spPr>
        <p:txBody>
          <a:bodyPr lIns="0" tIns="0" rIns="0" bIns="0" anchor="t">
            <a:noAutofit/>
          </a:bodyPr>
          <a:lstStyle>
            <a:lvl1pPr algn="l">
              <a:defRPr cap="all" spc="70" baseline="0"/>
            </a:lvl1pPr>
          </a:lstStyle>
          <a:p>
            <a:r>
              <a:rPr lang="de-DE"/>
              <a:t>Überschrift ZUM BEARBEITEN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308" y="1277361"/>
            <a:ext cx="2556000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22"/>
          </p:nvPr>
        </p:nvSpPr>
        <p:spPr>
          <a:xfrm>
            <a:off x="3326660" y="1277361"/>
            <a:ext cx="2556000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23"/>
          </p:nvPr>
        </p:nvSpPr>
        <p:spPr>
          <a:xfrm>
            <a:off x="6063013" y="1277361"/>
            <a:ext cx="2556000" cy="3024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0308" y="434034"/>
            <a:ext cx="8028705" cy="185195"/>
          </a:xfrm>
        </p:spPr>
        <p:txBody>
          <a:bodyPr/>
          <a:lstStyle>
            <a:lvl1pPr marL="0" indent="0">
              <a:buNone/>
              <a:defRPr lang="de-DE" sz="1150" kern="1200" cap="all" spc="70" baseline="0">
                <a:solidFill>
                  <a:schemeClr val="tx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lvl="0"/>
            <a:r>
              <a:rPr lang="de-DE"/>
              <a:t>00_Inhalte / beschreibende Subline eintragen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0" y="4603743"/>
            <a:ext cx="288032" cy="273844"/>
          </a:xfrm>
        </p:spPr>
        <p:txBody>
          <a:bodyPr lIns="0" tIns="0" rIns="0" bIns="0"/>
          <a:lstStyle>
            <a:lvl1pPr algn="ctr">
              <a:defRPr sz="1100" b="1">
                <a:solidFill>
                  <a:schemeClr val="tx2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Picture 2" descr="\\psf\Home\Desktop\Logo_DieRegionalakademien_single_4c_L_bl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psf\Home\Desktop\Logo_DieRegionalakademien_single_4c_L_bla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4518161"/>
            <a:ext cx="2215426" cy="4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1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0075" y="441325"/>
            <a:ext cx="8013700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0074" y="1277938"/>
            <a:ext cx="8013701" cy="3228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4" y="4761947"/>
            <a:ext cx="19907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0">
                <a:solidFill>
                  <a:schemeClr val="accent3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6424" y="4761947"/>
            <a:ext cx="292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>
                <a:solidFill>
                  <a:schemeClr val="accent3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1947"/>
            <a:ext cx="2060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0">
                <a:solidFill>
                  <a:schemeClr val="accent3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fld id="{D6522038-90DD-45A6-9A75-5B3C9D091F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78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tabLst>
          <a:tab pos="357188" algn="l"/>
        </a:tabLst>
        <a:defRPr sz="2400" kern="1200">
          <a:solidFill>
            <a:schemeClr val="tx2"/>
          </a:solidFill>
          <a:latin typeface="+mj-lt"/>
          <a:ea typeface="Roboto Condensed" panose="02000000000000000000" pitchFamily="2" charset="0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1600" kern="1200">
          <a:solidFill>
            <a:schemeClr val="accent3"/>
          </a:solidFill>
          <a:latin typeface="Arial" panose="020B0604020202020204" pitchFamily="34" charset="0"/>
          <a:ea typeface="Noto Serif" panose="02020600060500020200" pitchFamily="18" charset="0"/>
          <a:cs typeface="Arial" panose="020B0604020202020204" pitchFamily="34" charset="0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Noto Serif" panose="02020600060500020200" pitchFamily="18" charset="0"/>
          <a:cs typeface="Arial" panose="020B0604020202020204" pitchFamily="34" charset="0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Noto Serif" panose="02020600060500020200" pitchFamily="18" charset="0"/>
          <a:cs typeface="Arial" panose="020B0604020202020204" pitchFamily="34" charset="0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Noto Serif" panose="02020600060500020200" pitchFamily="18" charset="0"/>
          <a:cs typeface="Arial" panose="020B0604020202020204" pitchFamily="34" charset="0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»"/>
        <a:defRPr sz="1600" kern="1200">
          <a:solidFill>
            <a:schemeClr val="accent3"/>
          </a:solidFill>
          <a:latin typeface="Arial" panose="020B0604020202020204" pitchFamily="34" charset="0"/>
          <a:ea typeface="Noto Serif" panose="02020600060500020200" pitchFamily="18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7.jpeg"/><Relationship Id="rId7" Type="http://schemas.openxmlformats.org/officeDocument/2006/relationships/hyperlink" Target="mailto:martina.obermeier@abg-bayern.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hristian.ritter@gvweser-ems.de" TargetMode="External"/><Relationship Id="rId5" Type="http://schemas.openxmlformats.org/officeDocument/2006/relationships/hyperlink" Target="mailto:markus.hornaff@genoakademie.de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Emotionalisierung und Digitalisierung </a:t>
            </a:r>
          </a:p>
          <a:p>
            <a:r>
              <a:rPr lang="de-DE" dirty="0"/>
              <a:t>der Kundenbetreuung und Personalentwicklung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2038-90DD-45A6-9A75-5B3C9D091F8A}" type="slidenum">
              <a:rPr lang="de-DE" smtClean="0"/>
              <a:pPr/>
              <a:t>1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-205584" y="441325"/>
            <a:ext cx="108000" cy="4065588"/>
            <a:chOff x="-345284" y="441325"/>
            <a:chExt cx="222885" cy="4065588"/>
          </a:xfrm>
        </p:grpSpPr>
        <p:cxnSp>
          <p:nvCxnSpPr>
            <p:cNvPr id="5" name="Gerade Verbindung 4"/>
            <p:cNvCxnSpPr/>
            <p:nvPr/>
          </p:nvCxnSpPr>
          <p:spPr>
            <a:xfrm flipH="1">
              <a:off x="-345284" y="441325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>
              <a:off x="-345284" y="1101090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-345284" y="1278255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H="1">
              <a:off x="-345284" y="4506913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H="1">
              <a:off x="-345284" y="4306888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9210196" y="441325"/>
            <a:ext cx="108000" cy="4065588"/>
            <a:chOff x="-345284" y="441325"/>
            <a:chExt cx="222885" cy="4065588"/>
          </a:xfrm>
        </p:grpSpPr>
        <p:cxnSp>
          <p:nvCxnSpPr>
            <p:cNvPr id="13" name="Gerade Verbindung 12"/>
            <p:cNvCxnSpPr/>
            <p:nvPr/>
          </p:nvCxnSpPr>
          <p:spPr>
            <a:xfrm flipH="1">
              <a:off x="-345284" y="441325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-345284" y="1101090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H="1">
              <a:off x="-345284" y="1278255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H="1">
              <a:off x="-345284" y="4506913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-345284" y="4306888"/>
              <a:ext cx="2228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600075" y="-170119"/>
            <a:ext cx="8013700" cy="108000"/>
            <a:chOff x="600075" y="-170119"/>
            <a:chExt cx="8013700" cy="108000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>
              <a:off x="546075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 flipH="1">
              <a:off x="3092425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 flipH="1">
              <a:off x="3281338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4467200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5400000" flipH="1">
              <a:off x="4640238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 flipH="1">
              <a:off x="5834038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5400000" flipH="1">
              <a:off x="6016600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rot="5400000" flipH="1">
              <a:off x="8559775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596650" y="5208331"/>
            <a:ext cx="8013700" cy="108000"/>
            <a:chOff x="600075" y="-170119"/>
            <a:chExt cx="8013700" cy="108000"/>
          </a:xfrm>
        </p:grpSpPr>
        <p:cxnSp>
          <p:nvCxnSpPr>
            <p:cNvPr id="39" name="Gerade Verbindung 38"/>
            <p:cNvCxnSpPr/>
            <p:nvPr/>
          </p:nvCxnSpPr>
          <p:spPr>
            <a:xfrm rot="5400000" flipH="1">
              <a:off x="546075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rot="5400000" flipH="1">
              <a:off x="3092425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rot="5400000" flipH="1">
              <a:off x="3281338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rot="5400000" flipH="1">
              <a:off x="4467200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rot="5400000" flipH="1">
              <a:off x="4640238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rot="5400000" flipH="1">
              <a:off x="5834038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rot="5400000" flipH="1">
              <a:off x="6016600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rot="5400000" flipH="1">
              <a:off x="8559775" y="-116119"/>
              <a:ext cx="1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hornaffm\Desktop\LOGOs\VR_REALITY_LOGO_VR_BANK_rgb_on_br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25" y="1334102"/>
            <a:ext cx="3687332" cy="10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3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rnaffm\Desktop\VR-Reality Arbeitsunterlagen\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3188"/>
            <a:ext cx="8929687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06363" y="103188"/>
            <a:ext cx="8929687" cy="49371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1000"/>
                </a:schemeClr>
              </a:gs>
              <a:gs pos="50000">
                <a:schemeClr val="bg1">
                  <a:shade val="67500"/>
                  <a:satMod val="115000"/>
                  <a:alpha val="3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90308" y="434034"/>
            <a:ext cx="8028705" cy="185195"/>
          </a:xfrm>
        </p:spPr>
        <p:txBody>
          <a:bodyPr/>
          <a:lstStyle/>
          <a:p>
            <a:r>
              <a:rPr lang="de-DE" dirty="0"/>
              <a:t>Emotionalisierung der Genossenschaftlichen Beratung mit Virtual Reality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55" dirty="0">
                <a:solidFill>
                  <a:srgbClr val="0066B2"/>
                </a:solidFill>
              </a:rPr>
              <a:t>VIRTUAL </a:t>
            </a:r>
            <a:r>
              <a:rPr lang="de-DE" spc="60" dirty="0">
                <a:solidFill>
                  <a:srgbClr val="0066B2"/>
                </a:solidFill>
              </a:rPr>
              <a:t>REALITY </a:t>
            </a:r>
            <a:r>
              <a:rPr lang="de-DE" dirty="0">
                <a:solidFill>
                  <a:srgbClr val="0066B2"/>
                </a:solidFill>
              </a:rPr>
              <a:t>– </a:t>
            </a:r>
            <a:r>
              <a:rPr lang="de-DE" spc="20" dirty="0">
                <a:solidFill>
                  <a:srgbClr val="0066B2"/>
                </a:solidFill>
              </a:rPr>
              <a:t>WAS </a:t>
            </a:r>
            <a:r>
              <a:rPr lang="de-DE" spc="50" dirty="0">
                <a:solidFill>
                  <a:srgbClr val="0066B2"/>
                </a:solidFill>
              </a:rPr>
              <a:t>IST</a:t>
            </a:r>
            <a:r>
              <a:rPr lang="de-DE" spc="335" dirty="0">
                <a:solidFill>
                  <a:srgbClr val="0066B2"/>
                </a:solidFill>
              </a:rPr>
              <a:t> </a:t>
            </a:r>
            <a:r>
              <a:rPr lang="de-DE" spc="65" dirty="0">
                <a:solidFill>
                  <a:srgbClr val="0066B2"/>
                </a:solidFill>
              </a:rPr>
              <a:t>DAS?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2038-90DD-45A6-9A75-5B3C9D091F8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6" name="Richtungspfeil 15"/>
          <p:cNvSpPr/>
          <p:nvPr/>
        </p:nvSpPr>
        <p:spPr>
          <a:xfrm>
            <a:off x="0" y="1551703"/>
            <a:ext cx="6576557" cy="2833254"/>
          </a:xfrm>
          <a:prstGeom prst="homePlate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6569629" y="1032861"/>
            <a:ext cx="1233458" cy="123163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34000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708" y="1440872"/>
            <a:ext cx="3579910" cy="2777837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sz="1400" b="1" dirty="0">
              <a:solidFill>
                <a:schemeClr val="accent1"/>
              </a:solidFill>
              <a:effectLst/>
            </a:endParaRPr>
          </a:p>
          <a:p>
            <a:pPr marL="0" indent="0" algn="ctr">
              <a:buNone/>
            </a:pPr>
            <a:r>
              <a:rPr lang="de-DE" sz="1400" b="1" dirty="0">
                <a:solidFill>
                  <a:schemeClr val="tx1"/>
                </a:solidFill>
                <a:effectLst/>
              </a:rPr>
              <a:t>Virtual Reality bedeutet: </a:t>
            </a:r>
          </a:p>
          <a:p>
            <a:pPr marL="0" indent="0" algn="ctr">
              <a:buNone/>
            </a:pPr>
            <a:endParaRPr lang="de-DE" sz="1400" b="1" dirty="0">
              <a:solidFill>
                <a:schemeClr val="accent1"/>
              </a:solidFill>
              <a:effectLst/>
            </a:endParaRPr>
          </a:p>
          <a:p>
            <a:pPr marL="0" indent="0" algn="ctr">
              <a:buNone/>
            </a:pPr>
            <a:r>
              <a:rPr lang="de-DE" sz="1800" b="1" dirty="0">
                <a:solidFill>
                  <a:schemeClr val="accent1"/>
                </a:solidFill>
                <a:effectLst/>
              </a:rPr>
              <a:t>voll und ganz in eine virtuelle Welt einzutauchen</a:t>
            </a:r>
          </a:p>
          <a:p>
            <a:pPr marL="0" indent="0" algn="ctr">
              <a:buNone/>
            </a:pPr>
            <a:endParaRPr lang="de-DE" sz="1400" b="1" dirty="0">
              <a:solidFill>
                <a:schemeClr val="accent1"/>
              </a:solidFill>
              <a:effectLst/>
            </a:endParaRPr>
          </a:p>
          <a:p>
            <a:pPr marL="0" indent="0" algn="ctr">
              <a:buNone/>
            </a:pPr>
            <a:r>
              <a:rPr lang="de-DE" sz="1400" b="1" dirty="0">
                <a:solidFill>
                  <a:schemeClr val="tx1"/>
                </a:solidFill>
                <a:effectLst/>
              </a:rPr>
              <a:t>Virtual Reality (VR) ermöglicht es den Nutzern, eine virtuelle 360 Grad-Welt zu erleben, diese von allen Seiten zu betrachten, sich in ihr zu bewegen und im besten Falle sogar mit dieser zu interagieren.</a:t>
            </a: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650439" y="3014041"/>
            <a:ext cx="1205938" cy="120415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5635505" y="3195930"/>
            <a:ext cx="1274220" cy="127234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7058515" y="1855854"/>
            <a:ext cx="1595723" cy="159336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40000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479473" y="1717952"/>
            <a:ext cx="1871939" cy="186917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35000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10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640"/>
          <a:stretch>
            <a:fillRect/>
          </a:stretch>
        </p:blipFill>
        <p:spPr bwMode="auto">
          <a:xfrm>
            <a:off x="106362" y="105209"/>
            <a:ext cx="8978787" cy="49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50000">
                <a:schemeClr val="bg1">
                  <a:alpha val="5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13092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68000"/>
                  <a:lumOff val="32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Emotionalisierung der Genossenschaftlichen Beratung mit Virtual Reality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55" dirty="0">
                <a:solidFill>
                  <a:srgbClr val="0066B2"/>
                </a:solidFill>
              </a:rPr>
              <a:t>Mit VIRTUAL </a:t>
            </a:r>
            <a:r>
              <a:rPr lang="de-DE" spc="60" dirty="0">
                <a:solidFill>
                  <a:srgbClr val="0066B2"/>
                </a:solidFill>
              </a:rPr>
              <a:t>REALITY neue </a:t>
            </a:r>
            <a:r>
              <a:rPr lang="de-DE" dirty="0">
                <a:solidFill>
                  <a:srgbClr val="0066B2"/>
                </a:solidFill>
              </a:rPr>
              <a:t>Vorteile nutzen</a:t>
            </a:r>
            <a:r>
              <a:rPr lang="de-DE" spc="20" dirty="0">
                <a:solidFill>
                  <a:srgbClr val="0066B2"/>
                </a:solidFill>
              </a:rPr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2038-90DD-45A6-9A75-5B3C9D091F8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79" y="3113742"/>
            <a:ext cx="5804367" cy="187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rnaffm\Pictures\Lernen und Beratung wird zum Erlebnis - Pilotprojekt Virtual Reality_Mome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8" y="69270"/>
            <a:ext cx="8915306" cy="50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0" y="6927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2038-90DD-45A6-9A75-5B3C9D091F8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object 3"/>
          <p:cNvSpPr txBox="1"/>
          <p:nvPr/>
        </p:nvSpPr>
        <p:spPr>
          <a:xfrm>
            <a:off x="579512" y="419496"/>
            <a:ext cx="164528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60" dirty="0">
                <a:solidFill>
                  <a:srgbClr val="0066B2"/>
                </a:solidFill>
                <a:latin typeface="Arial Narrow"/>
                <a:cs typeface="Arial Narrow"/>
              </a:rPr>
              <a:t>PRAXISVERPROBUNG</a:t>
            </a:r>
            <a:endParaRPr sz="115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579512" y="660276"/>
            <a:ext cx="396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100" b="0" i="0">
                <a:solidFill>
                  <a:srgbClr val="E1E5EA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5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 Narrow"/>
                <a:ea typeface="+mj-ea"/>
              </a:rPr>
              <a:t>DAS </a:t>
            </a:r>
            <a:r>
              <a:rPr kumimoji="0" lang="de-DE" sz="2400" b="0" i="0" u="none" strike="noStrike" kern="0" cap="none" spc="60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 Narrow"/>
                <a:ea typeface="+mj-ea"/>
              </a:rPr>
              <a:t>SAGEN UNSERE</a:t>
            </a:r>
            <a:r>
              <a:rPr kumimoji="0" lang="de-DE" sz="2400" b="0" i="0" u="none" strike="noStrike" kern="0" cap="none" spc="185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 Narrow"/>
                <a:ea typeface="+mj-ea"/>
              </a:rPr>
              <a:t> </a:t>
            </a:r>
            <a:r>
              <a:rPr kumimoji="0" lang="de-DE" sz="2400" b="0" i="0" u="none" strike="noStrike" kern="0" cap="none" spc="75" normalizeH="0" baseline="0" noProof="0" dirty="0">
                <a:ln>
                  <a:noFill/>
                </a:ln>
                <a:solidFill>
                  <a:srgbClr val="0066B2"/>
                </a:solidFill>
                <a:effectLst/>
                <a:uLnTx/>
                <a:uFillTx/>
                <a:latin typeface="Arial Narrow"/>
                <a:ea typeface="+mj-ea"/>
              </a:rPr>
              <a:t>PILOTEN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E1E5EA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106319" y="1378673"/>
            <a:ext cx="37820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360">
              <a:lnSpc>
                <a:spcPct val="137100"/>
              </a:lnSpc>
              <a:spcBef>
                <a:spcPts val="100"/>
              </a:spcBef>
              <a:buFont typeface="Wingdings"/>
              <a:buChar char=""/>
              <a:tabLst>
                <a:tab pos="225425" algn="l"/>
                <a:tab pos="226060" algn="l"/>
              </a:tabLst>
            </a:pPr>
            <a:r>
              <a:rPr sz="1400" spc="-15" dirty="0">
                <a:solidFill>
                  <a:srgbClr val="4D6171"/>
                </a:solidFill>
                <a:cs typeface="Arial"/>
              </a:rPr>
              <a:t>Steigerung des Ertragspotenzials und der  </a:t>
            </a:r>
            <a:r>
              <a:rPr sz="1400" spc="-10" dirty="0">
                <a:solidFill>
                  <a:srgbClr val="4D6171"/>
                </a:solidFill>
                <a:cs typeface="Arial"/>
              </a:rPr>
              <a:t>Produktabschlüsse durch Erhöhung der Ziele 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und </a:t>
            </a:r>
            <a:r>
              <a:rPr sz="1400" spc="-5" dirty="0">
                <a:solidFill>
                  <a:srgbClr val="4D6171"/>
                </a:solidFill>
                <a:cs typeface="Arial"/>
              </a:rPr>
              <a:t>Wünsche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beim</a:t>
            </a:r>
            <a:r>
              <a:rPr sz="1400" spc="-5" dirty="0">
                <a:solidFill>
                  <a:srgbClr val="4D6171"/>
                </a:solidFill>
                <a:cs typeface="Arial"/>
              </a:rPr>
              <a:t>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Kunden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106319" y="2546032"/>
            <a:ext cx="4384040" cy="2269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40385" indent="-213360">
              <a:lnSpc>
                <a:spcPct val="137100"/>
              </a:lnSpc>
              <a:spcBef>
                <a:spcPts val="100"/>
              </a:spcBef>
              <a:buFont typeface="Wingdings"/>
              <a:buChar char=""/>
              <a:tabLst>
                <a:tab pos="225425" algn="l"/>
                <a:tab pos="226060" algn="l"/>
              </a:tabLst>
            </a:pPr>
            <a:r>
              <a:rPr sz="1400" spc="-10" dirty="0">
                <a:solidFill>
                  <a:srgbClr val="4D6171"/>
                </a:solidFill>
                <a:cs typeface="Arial"/>
              </a:rPr>
              <a:t>Bessere Portfoliooptimierung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durch mögliche  Erhöhung der </a:t>
            </a:r>
            <a:r>
              <a:rPr sz="1400" spc="-10" dirty="0">
                <a:solidFill>
                  <a:srgbClr val="4D6171"/>
                </a:solidFill>
                <a:cs typeface="Arial"/>
              </a:rPr>
              <a:t>Risikobereitschaft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beim Kunden  </a:t>
            </a:r>
            <a:r>
              <a:rPr sz="1400" spc="-10" dirty="0">
                <a:solidFill>
                  <a:srgbClr val="4D6171"/>
                </a:solidFill>
                <a:cs typeface="Arial"/>
              </a:rPr>
              <a:t>nach objektiver</a:t>
            </a:r>
            <a:r>
              <a:rPr sz="1400" spc="25" dirty="0">
                <a:solidFill>
                  <a:srgbClr val="4D6171"/>
                </a:solidFill>
                <a:cs typeface="Arial"/>
              </a:rPr>
              <a:t> </a:t>
            </a:r>
            <a:r>
              <a:rPr sz="1400" spc="-10" dirty="0">
                <a:solidFill>
                  <a:srgbClr val="4D6171"/>
                </a:solidFill>
                <a:cs typeface="Arial"/>
              </a:rPr>
              <a:t>Selbstauswahl</a:t>
            </a:r>
            <a:endParaRPr sz="1400" dirty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30"/>
              </a:spcBef>
              <a:buClr>
                <a:srgbClr val="4D6171"/>
              </a:buClr>
              <a:buFont typeface="Wingdings"/>
              <a:buChar char="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6060" marR="1150620" indent="-213360">
              <a:lnSpc>
                <a:spcPct val="135700"/>
              </a:lnSpc>
              <a:buFont typeface="Wingdings"/>
              <a:buChar char=""/>
              <a:tabLst>
                <a:tab pos="225425" algn="l"/>
                <a:tab pos="226060" algn="l"/>
              </a:tabLst>
            </a:pPr>
            <a:r>
              <a:rPr sz="1400" spc="-15" dirty="0">
                <a:solidFill>
                  <a:srgbClr val="4D6171"/>
                </a:solidFill>
                <a:cs typeface="Arial"/>
              </a:rPr>
              <a:t>Imagesteigerung durch veränderte  </a:t>
            </a:r>
            <a:r>
              <a:rPr sz="1400" spc="-10" dirty="0">
                <a:solidFill>
                  <a:srgbClr val="4D6171"/>
                </a:solidFill>
                <a:cs typeface="Arial"/>
              </a:rPr>
              <a:t>Wahrnehmung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der Bank beim</a:t>
            </a:r>
            <a:r>
              <a:rPr sz="1400" spc="5" dirty="0">
                <a:solidFill>
                  <a:srgbClr val="4D6171"/>
                </a:solidFill>
                <a:cs typeface="Arial"/>
              </a:rPr>
              <a:t> </a:t>
            </a:r>
            <a:r>
              <a:rPr sz="1400" spc="-15" dirty="0">
                <a:solidFill>
                  <a:srgbClr val="4D6171"/>
                </a:solidFill>
                <a:cs typeface="Arial"/>
              </a:rPr>
              <a:t>Kunden</a:t>
            </a:r>
            <a:endParaRPr sz="1400" dirty="0">
              <a:solidFill>
                <a:prstClr val="black"/>
              </a:solidFill>
              <a:cs typeface="Arial"/>
            </a:endParaRPr>
          </a:p>
          <a:p>
            <a:pPr>
              <a:spcBef>
                <a:spcPts val="40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algn="r"/>
            <a:endParaRPr sz="11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6147" name="Picture 3" descr="C:\Users\hornaffm\Pictures\Lernen und Beratung wird zum Erlebnis - Pilotprojekt Virtual Reality_Mo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7077" r="23494" b="24432"/>
          <a:stretch/>
        </p:blipFill>
        <p:spPr bwMode="auto">
          <a:xfrm>
            <a:off x="579512" y="1768674"/>
            <a:ext cx="3226259" cy="202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2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rnaffm\Pictures\Lernen und Beratung wird zum Erlebnis - Pilotprojekt Virtual Reality_Mom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4" y="96980"/>
            <a:ext cx="8817649" cy="49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/>
          <p:cNvSpPr/>
          <p:nvPr/>
        </p:nvSpPr>
        <p:spPr>
          <a:xfrm>
            <a:off x="0" y="6927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3568033" y="2665191"/>
            <a:ext cx="1908000" cy="1908000"/>
          </a:xfrm>
          <a:prstGeom prst="ellipse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pc="45" dirty="0">
                <a:solidFill>
                  <a:srgbClr val="0066B2"/>
                </a:solidFill>
                <a:cs typeface="Arial Narrow"/>
              </a:rPr>
              <a:t>UNSER</a:t>
            </a:r>
            <a:r>
              <a:rPr lang="de-DE" spc="190" dirty="0">
                <a:solidFill>
                  <a:srgbClr val="0066B2"/>
                </a:solidFill>
                <a:cs typeface="Arial Narrow"/>
              </a:rPr>
              <a:t> </a:t>
            </a:r>
            <a:r>
              <a:rPr lang="de-DE" spc="55" dirty="0">
                <a:solidFill>
                  <a:srgbClr val="0066B2"/>
                </a:solidFill>
                <a:cs typeface="Arial Narrow"/>
              </a:rPr>
              <a:t>ANGEBOT</a:t>
            </a:r>
            <a:endParaRPr lang="de-DE" dirty="0">
              <a:solidFill>
                <a:prstClr val="black"/>
              </a:solidFill>
              <a:cs typeface="Arial Narrow"/>
            </a:endParaRP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>
              <a:spcBef>
                <a:spcPts val="100"/>
              </a:spcBef>
              <a:tabLst/>
              <a:defRPr/>
            </a:pPr>
            <a:r>
              <a:rPr lang="de-DE" kern="0" cap="none" spc="50" dirty="0">
                <a:solidFill>
                  <a:srgbClr val="0066B2"/>
                </a:solidFill>
              </a:rPr>
              <a:t>UNSER </a:t>
            </a:r>
            <a:r>
              <a:rPr lang="de-DE" kern="0" cap="none" spc="35" dirty="0">
                <a:solidFill>
                  <a:srgbClr val="0066B2"/>
                </a:solidFill>
              </a:rPr>
              <a:t>PAKET </a:t>
            </a:r>
            <a:r>
              <a:rPr lang="de-DE" kern="0" cap="none" spc="-5" dirty="0">
                <a:solidFill>
                  <a:srgbClr val="0066B2"/>
                </a:solidFill>
              </a:rPr>
              <a:t>– </a:t>
            </a:r>
            <a:r>
              <a:rPr lang="de-DE" kern="0" cap="none" spc="45" dirty="0">
                <a:solidFill>
                  <a:srgbClr val="0066B2"/>
                </a:solidFill>
              </a:rPr>
              <a:t>EINE </a:t>
            </a:r>
            <a:r>
              <a:rPr lang="de-DE" kern="0" cap="none" spc="50" dirty="0">
                <a:solidFill>
                  <a:srgbClr val="0066B2"/>
                </a:solidFill>
              </a:rPr>
              <a:t>RUNDE</a:t>
            </a:r>
            <a:r>
              <a:rPr lang="de-DE" kern="0" cap="none" spc="490" dirty="0">
                <a:solidFill>
                  <a:srgbClr val="0066B2"/>
                </a:solidFill>
              </a:rPr>
              <a:t> </a:t>
            </a:r>
            <a:r>
              <a:rPr lang="de-DE" kern="0" cap="none" spc="65" dirty="0">
                <a:solidFill>
                  <a:srgbClr val="0066B2"/>
                </a:solidFill>
              </a:rPr>
              <a:t>SACHE</a:t>
            </a:r>
            <a:endParaRPr lang="de-DE" kern="0" cap="none" spc="0" dirty="0">
              <a:solidFill>
                <a:srgbClr val="E1E5EA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308" y="2022579"/>
            <a:ext cx="2104447" cy="2017029"/>
          </a:xfrm>
        </p:spPr>
        <p:txBody>
          <a:bodyPr/>
          <a:lstStyle/>
          <a:p>
            <a:pPr marL="12700" lvl="0" indent="0">
              <a:spcBef>
                <a:spcPts val="385"/>
              </a:spcBef>
              <a:spcAft>
                <a:spcPts val="0"/>
              </a:spcAft>
              <a:buClrTx/>
              <a:buSzTx/>
              <a:buNone/>
            </a:pPr>
            <a:r>
              <a:rPr lang="de-DE" b="1" spc="-1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Training</a:t>
            </a:r>
            <a:endParaRPr lang="de-DE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5080" lvl="0" indent="0">
              <a:spcBef>
                <a:spcPts val="290"/>
              </a:spcBef>
              <a:spcAft>
                <a:spcPts val="0"/>
              </a:spcAft>
              <a:buClrTx/>
              <a:buSzTx/>
              <a:buNone/>
            </a:pPr>
            <a:r>
              <a:rPr lang="de-DE" spc="2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Wir </a:t>
            </a:r>
            <a:r>
              <a:rPr lang="de-DE" spc="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machen</a:t>
            </a:r>
            <a:r>
              <a:rPr lang="de-DE" spc="-20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 </a:t>
            </a:r>
            <a:r>
              <a:rPr lang="de-DE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Mitarbeiter  in der </a:t>
            </a:r>
            <a:r>
              <a:rPr lang="de-DE" spc="-2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Technik </a:t>
            </a:r>
            <a:r>
              <a:rPr lang="de-DE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fit </a:t>
            </a:r>
            <a:r>
              <a:rPr lang="de-DE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und  </a:t>
            </a:r>
            <a:r>
              <a:rPr lang="de-DE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begleiten  unterstützend in </a:t>
            </a:r>
            <a:r>
              <a:rPr lang="de-DE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der  </a:t>
            </a:r>
            <a:r>
              <a:rPr lang="de-DE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Kundenberatung.</a:t>
            </a:r>
            <a:endParaRPr lang="de-DE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2038-90DD-45A6-9A75-5B3C9D091F8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560199" y="723124"/>
            <a:ext cx="2043802" cy="18469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100" b="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288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432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576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720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lvl="0" indent="0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r>
              <a:rPr lang="de-DE" sz="1600" b="1" spc="-2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Technik</a:t>
            </a:r>
            <a:endParaRPr lang="de-DE"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5080" lvl="0" indent="0">
              <a:lnSpc>
                <a:spcPct val="100000"/>
              </a:lnSpc>
              <a:buClrTx/>
              <a:buSzTx/>
              <a:buNone/>
            </a:pPr>
            <a:r>
              <a:rPr lang="de-DE" sz="1600" spc="2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Wir </a:t>
            </a:r>
            <a:r>
              <a:rPr lang="de-DE" sz="1600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stellen „Plug</a:t>
            </a:r>
            <a:r>
              <a:rPr lang="de-DE" sz="1600" spc="-13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  </a:t>
            </a:r>
            <a:r>
              <a:rPr lang="de-DE" sz="1600" spc="-5" dirty="0" err="1">
                <a:solidFill>
                  <a:srgbClr val="4D6171"/>
                </a:solidFill>
                <a:latin typeface="Arial"/>
                <a:ea typeface="+mn-ea"/>
                <a:cs typeface="Arial"/>
              </a:rPr>
              <a:t>and</a:t>
            </a:r>
            <a:r>
              <a:rPr lang="de-DE" sz="1600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  </a:t>
            </a:r>
            <a:r>
              <a:rPr lang="de-DE" sz="160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Play“-T</a:t>
            </a:r>
            <a:r>
              <a:rPr lang="de-DE" sz="1600" spc="-2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echnik </a:t>
            </a:r>
            <a:r>
              <a:rPr lang="de-DE" sz="1600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zur  </a:t>
            </a:r>
            <a:r>
              <a:rPr lang="de-DE" sz="1600" spc="-1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Verfügung </a:t>
            </a:r>
            <a:r>
              <a:rPr lang="de-DE" sz="160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- einfach  </a:t>
            </a:r>
            <a:r>
              <a:rPr lang="de-DE" sz="1600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auspacken </a:t>
            </a:r>
            <a:r>
              <a:rPr lang="de-DE" sz="1600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und  </a:t>
            </a:r>
            <a:r>
              <a:rPr lang="de-DE" sz="160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loslegen.</a:t>
            </a:r>
            <a:endParaRPr lang="de-DE"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568033" y="2665191"/>
            <a:ext cx="1908000" cy="1908000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3581572" y="3532513"/>
            <a:ext cx="1908000" cy="25645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171450" indent="-17145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100" b="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288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432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576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720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de-DE" sz="2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</a:rPr>
              <a:t>Bereitstellung</a:t>
            </a:r>
            <a:endParaRPr lang="de-DE" sz="2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351465" y="1324190"/>
            <a:ext cx="1908000" cy="1908000"/>
          </a:xfrm>
          <a:prstGeom prst="ellipse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351465" y="1324190"/>
            <a:ext cx="1908000" cy="1908000"/>
          </a:xfrm>
          <a:prstGeom prst="ellipse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4366105" y="2170225"/>
            <a:ext cx="1908000" cy="25645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171450" indent="-17145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100" b="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288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432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576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720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de-DE" sz="2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</a:rPr>
              <a:t>Technik</a:t>
            </a:r>
            <a:endParaRPr lang="de-DE" sz="2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781812" y="1322382"/>
            <a:ext cx="1908000" cy="1908000"/>
          </a:xfrm>
          <a:prstGeom prst="ellipse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781812" y="1322382"/>
            <a:ext cx="1908000" cy="19080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2796452" y="2170225"/>
            <a:ext cx="1908000" cy="25645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171450" indent="-17145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100" b="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288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432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576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720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de-DE" sz="2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</a:rPr>
              <a:t>Training</a:t>
            </a:r>
            <a:endParaRPr lang="de-DE" sz="2200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6173200" y="2881223"/>
            <a:ext cx="2718832" cy="162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100" b="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288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 marL="432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576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720000" indent="-14400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100" kern="1200">
                <a:solidFill>
                  <a:schemeClr val="accent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16230" lvl="0" indent="0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r>
              <a:rPr lang="de-DE" sz="1600" b="1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Bereitstellung</a:t>
            </a:r>
            <a:r>
              <a:rPr lang="de-DE" sz="1050" b="1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  </a:t>
            </a:r>
            <a:br>
              <a:rPr lang="de-DE" sz="1600" b="1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</a:br>
            <a:r>
              <a:rPr lang="de-DE" sz="1600" spc="2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Wir </a:t>
            </a:r>
            <a:r>
              <a:rPr lang="de-DE" sz="1600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bieten lernfördernden</a:t>
            </a:r>
            <a:r>
              <a:rPr lang="de-DE" sz="1600" spc="-6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 </a:t>
            </a:r>
            <a:r>
              <a:rPr lang="de-DE" sz="1600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und b</a:t>
            </a:r>
            <a:r>
              <a:rPr lang="de-DE" sz="1600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eratungsunter- stützenden Content aus </a:t>
            </a:r>
            <a:r>
              <a:rPr lang="de-DE" sz="1600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der </a:t>
            </a:r>
            <a:r>
              <a:rPr lang="de-DE" sz="1600" spc="-5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Genossenschaftlichen  </a:t>
            </a:r>
            <a:r>
              <a:rPr lang="de-DE" sz="1600" spc="-10" dirty="0" err="1">
                <a:solidFill>
                  <a:srgbClr val="4D6171"/>
                </a:solidFill>
                <a:latin typeface="Arial"/>
                <a:ea typeface="+mn-ea"/>
                <a:cs typeface="Arial"/>
              </a:rPr>
              <a:t>FinanzGruppe</a:t>
            </a:r>
            <a:r>
              <a:rPr lang="de-DE" sz="1600" spc="-10" dirty="0">
                <a:solidFill>
                  <a:srgbClr val="4D6171"/>
                </a:solidFill>
                <a:latin typeface="Arial"/>
                <a:ea typeface="+mn-ea"/>
                <a:cs typeface="Arial"/>
              </a:rPr>
              <a:t>.</a:t>
            </a:r>
            <a:endParaRPr lang="de-DE"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316230" lvl="0" indent="0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endParaRPr lang="de-DE" sz="2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7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3" y="3157609"/>
            <a:ext cx="8888254" cy="1864800"/>
          </a:xfrm>
          <a:prstGeom prst="rect">
            <a:avLst/>
          </a:prstGeom>
          <a:gradFill>
            <a:gsLst>
              <a:gs pos="0">
                <a:schemeClr val="bg1">
                  <a:alpha val="22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Emotionalisierung der Genossenschaftlichen Beratung mit Virtual Reality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55" dirty="0">
                <a:solidFill>
                  <a:srgbClr val="0066B2"/>
                </a:solidFill>
              </a:rPr>
              <a:t>Interesse? – Ihre regionalakademien</a:t>
            </a:r>
            <a:endParaRPr lang="de-DE" dirty="0"/>
          </a:p>
        </p:txBody>
      </p:sp>
      <p:pic>
        <p:nvPicPr>
          <p:cNvPr id="16" name="Grafik 15" descr="C:\Users\FischerK\AppData\Local\Temp\notes2C1515\GAW Rastede Logo.jpg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9" y="1163684"/>
            <a:ext cx="2309467" cy="786567"/>
          </a:xfrm>
          <a:prstGeom prst="rect">
            <a:avLst/>
          </a:prstGeom>
          <a:solidFill>
            <a:srgbClr val="E2E6EB"/>
          </a:solidFill>
          <a:ln>
            <a:noFill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8" y="1349088"/>
            <a:ext cx="1236716" cy="3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31613" y="3163495"/>
            <a:ext cx="8888254" cy="1858914"/>
          </a:xfrm>
          <a:prstGeom prst="rect">
            <a:avLst/>
          </a:prstGeom>
          <a:gradFill>
            <a:gsLst>
              <a:gs pos="0">
                <a:schemeClr val="bg1">
                  <a:alpha val="22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fld id="{D6522038-90DD-45A6-9A75-5B3C9D091F8A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2570018" y="2600090"/>
            <a:ext cx="6449849" cy="176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accent1"/>
                </a:solidFill>
              </a:rPr>
              <a:t>Wir unterstützen Sie gerne.</a:t>
            </a:r>
          </a:p>
        </p:txBody>
      </p:sp>
      <p:sp>
        <p:nvSpPr>
          <p:cNvPr id="15" name="Foliennummernplatzhalter 4"/>
          <p:cNvSpPr txBox="1">
            <a:spLocks/>
          </p:cNvSpPr>
          <p:nvPr/>
        </p:nvSpPr>
        <p:spPr>
          <a:xfrm>
            <a:off x="8612960" y="4612703"/>
            <a:ext cx="28803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b="1" kern="120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Noto Serif" panose="02020600060500020200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94979" y="2098521"/>
            <a:ext cx="255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Markus Hornaff</a:t>
            </a:r>
          </a:p>
          <a:p>
            <a:r>
              <a:rPr lang="de-DE" sz="1200" dirty="0"/>
              <a:t>Tel. 0172 5818110</a:t>
            </a:r>
          </a:p>
          <a:p>
            <a:r>
              <a:rPr lang="de-DE" sz="900" dirty="0" err="1">
                <a:hlinkClick r:id="rId5"/>
              </a:rPr>
              <a:t>markus.hornaff@genoakademie.de</a:t>
            </a:r>
            <a:endParaRPr lang="de-DE" sz="900" dirty="0"/>
          </a:p>
        </p:txBody>
      </p:sp>
      <p:sp>
        <p:nvSpPr>
          <p:cNvPr id="17" name="Rechteck 16"/>
          <p:cNvSpPr/>
          <p:nvPr/>
        </p:nvSpPr>
        <p:spPr>
          <a:xfrm>
            <a:off x="5473379" y="2104851"/>
            <a:ext cx="255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Christian Ritter</a:t>
            </a:r>
          </a:p>
          <a:p>
            <a:r>
              <a:rPr lang="de-DE" sz="1200" dirty="0"/>
              <a:t>Tel. 04402 9382 43</a:t>
            </a:r>
          </a:p>
          <a:p>
            <a:r>
              <a:rPr lang="de-DE" sz="900" dirty="0">
                <a:hlinkClick r:id="rId6"/>
              </a:rPr>
              <a:t>christian.ritter@gvweser-ems.de</a:t>
            </a:r>
            <a:r>
              <a:rPr lang="de-DE" sz="900" dirty="0"/>
              <a:t> </a:t>
            </a:r>
          </a:p>
        </p:txBody>
      </p:sp>
      <p:sp>
        <p:nvSpPr>
          <p:cNvPr id="21" name="Rechteck 20"/>
          <p:cNvSpPr/>
          <p:nvPr/>
        </p:nvSpPr>
        <p:spPr>
          <a:xfrm>
            <a:off x="270484" y="2104709"/>
            <a:ext cx="255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Martina Obermeier</a:t>
            </a:r>
          </a:p>
          <a:p>
            <a:r>
              <a:rPr lang="de-DE" sz="1200" dirty="0"/>
              <a:t>Tel. 08461 650 1362</a:t>
            </a:r>
          </a:p>
          <a:p>
            <a:r>
              <a:rPr lang="de-DE" sz="900" dirty="0">
                <a:hlinkClick r:id="rId7"/>
              </a:rPr>
              <a:t>martina.obermeier@abg-bayern.de</a:t>
            </a:r>
            <a:r>
              <a:rPr lang="de-DE" sz="90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401" y="3163495"/>
            <a:ext cx="2110471" cy="192853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61891" y="4629470"/>
            <a:ext cx="288032" cy="273844"/>
          </a:xfrm>
        </p:spPr>
        <p:txBody>
          <a:bodyPr/>
          <a:lstStyle/>
          <a:p>
            <a:fld id="{D6522038-90DD-45A6-9A75-5B3C9D091F8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3" name="Grafik 12" descr="Ein Bild, das Text, Schrift, Grafiken, Design enthält.&#10;&#10;Automatisch generierte Beschreibung">
            <a:extLst>
              <a:ext uri="{FF2B5EF4-FFF2-40B4-BE49-F238E27FC236}">
                <a16:creationId xmlns:a16="http://schemas.microsoft.com/office/drawing/2014/main" id="{89D5962C-697D-95F9-F90E-8956C300A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79" y="1302829"/>
            <a:ext cx="2205621" cy="6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69784"/>
      </p:ext>
    </p:extLst>
  </p:cSld>
  <p:clrMapOvr>
    <a:masterClrMapping/>
  </p:clrMapOvr>
</p:sld>
</file>

<file path=ppt/theme/theme1.xml><?xml version="1.0" encoding="utf-8"?>
<a:theme xmlns:a="http://schemas.openxmlformats.org/drawingml/2006/main" name="DRA-PPT-DESIGN2017">
  <a:themeElements>
    <a:clrScheme name="DRA-Designfarben">
      <a:dk1>
        <a:srgbClr val="4E6272"/>
      </a:dk1>
      <a:lt1>
        <a:sysClr val="window" lastClr="FFFFFF"/>
      </a:lt1>
      <a:dk2>
        <a:srgbClr val="0066B3"/>
      </a:dk2>
      <a:lt2>
        <a:srgbClr val="FFFFFF"/>
      </a:lt2>
      <a:accent1>
        <a:srgbClr val="0066B3"/>
      </a:accent1>
      <a:accent2>
        <a:srgbClr val="FF6600"/>
      </a:accent2>
      <a:accent3>
        <a:srgbClr val="4E6272"/>
      </a:accent3>
      <a:accent4>
        <a:srgbClr val="91BEDC"/>
      </a:accent4>
      <a:accent5>
        <a:srgbClr val="F0F2F4"/>
      </a:accent5>
      <a:accent6>
        <a:srgbClr val="E2E6EB"/>
      </a:accent6>
      <a:hlink>
        <a:srgbClr val="0066B3"/>
      </a:hlink>
      <a:folHlink>
        <a:srgbClr val="3FADFF"/>
      </a:folHlink>
    </a:clrScheme>
    <a:fontScheme name="DRA-Designschriftarte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DRA-Folienmaster_2017</Template>
  <TotalTime>0</TotalTime>
  <Words>246</Words>
  <Application>Microsoft Macintosh PowerPoint</Application>
  <PresentationFormat>Bildschirmpräsentation (16:9)</PresentationFormat>
  <Paragraphs>47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Wingdings</vt:lpstr>
      <vt:lpstr>DRA-PPT-DESIGN2017</vt:lpstr>
      <vt:lpstr>PowerPoint-Präsentation</vt:lpstr>
      <vt:lpstr>VIRTUAL REALITY – WAS IST DAS?</vt:lpstr>
      <vt:lpstr>Mit VIRTUAL REALITY neue Vorteile nutzen </vt:lpstr>
      <vt:lpstr>PowerPoint-Präsentation</vt:lpstr>
      <vt:lpstr>UNSER PAKET – EINE RUNDE SACHE</vt:lpstr>
      <vt:lpstr>Interesse? – Ihre regionalakademien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das Thema  der Präsentation</dc:title>
  <dc:creator>Ronja Schüppel</dc:creator>
  <cp:lastModifiedBy>Markus Rudde</cp:lastModifiedBy>
  <cp:revision>54</cp:revision>
  <cp:lastPrinted>2017-08-30T07:25:48Z</cp:lastPrinted>
  <dcterms:created xsi:type="dcterms:W3CDTF">2017-12-01T10:23:03Z</dcterms:created>
  <dcterms:modified xsi:type="dcterms:W3CDTF">2023-07-18T13:24:44Z</dcterms:modified>
</cp:coreProperties>
</file>